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C2587-6714-44DA-B4BD-80597E5BC7C8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BB17-2550-410D-8174-ED6537576F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3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BB17-2550-410D-8174-ED6537576F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47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1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1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6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90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0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88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9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9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5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9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6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426667-F7BA-44E0-A3C4-B68DCC03A88A}" type="datetimeFigureOut">
              <a:rPr lang="pl-PL" smtClean="0"/>
              <a:t>05.06.2024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776B79-C41D-46F0-AD2C-2CFCC52B8FB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ebm"/><Relationship Id="rId2" Type="http://schemas.microsoft.com/office/2007/relationships/media" Target="../media/media2.webm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sprezarkownia.info.pl/2023/03/05/pomiar-przeplywu-powietrza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BB027-7D12-AC5C-D66B-63ADFF82D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303" y="20110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Pomiary Ultradźwiękowe</a:t>
            </a:r>
            <a:br>
              <a:rPr lang="pl-PL" dirty="0"/>
            </a:br>
            <a:r>
              <a:rPr lang="pl-PL" dirty="0"/>
              <a:t>STD270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D15BE1-2CD5-3158-E4EB-C581BEC2A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383" y="4269082"/>
            <a:ext cx="9144000" cy="1655762"/>
          </a:xfrm>
        </p:spPr>
        <p:txBody>
          <a:bodyPr/>
          <a:lstStyle/>
          <a:p>
            <a:r>
              <a:rPr lang="pl-PL" dirty="0"/>
              <a:t>Belmar Sp. z o.o.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2A83CB-29A3-9587-FDF7-54825C504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0" y="159136"/>
            <a:ext cx="2773686" cy="1987300"/>
          </a:xfrm>
          <a:prstGeom prst="rect">
            <a:avLst/>
          </a:prstGeom>
        </p:spPr>
      </p:pic>
      <p:pic>
        <p:nvPicPr>
          <p:cNvPr id="15" name="Strategic-Edge_AdobeStock_814634764_preview">
            <a:hlinkClick r:id="" action="ppaction://media"/>
            <a:extLst>
              <a:ext uri="{FF2B5EF4-FFF2-40B4-BE49-F238E27FC236}">
                <a16:creationId xmlns:a16="http://schemas.microsoft.com/office/drawing/2014/main" id="{60B515D4-90F9-0020-BED2-BE2499D9B1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431" y="409389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062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972">
        <p159:morph option="byObject"/>
      </p:transition>
    </mc:Choice>
    <mc:Fallback>
      <p:transition spd="slow" advTm="7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93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4F7D7-E315-843E-96F7-A9CA04B8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Wykryta nieszczelność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C4915F-31DC-E256-FE62-FAE6ACBA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Firma Belmar w ramach badań nieszczelności układów pneumatycznych wykonuje raport  z opisem nieprawidłowości oraz opisem instalacji przebadanych bez wycieków. </a:t>
            </a:r>
            <a:br>
              <a:rPr lang="pl-PL" dirty="0"/>
            </a:br>
            <a:r>
              <a:rPr lang="pl-PL" dirty="0"/>
              <a:t>Dodatkowo każda nieprawidłowość zostaje oznaczona jeśli to możliwe odpowiednim </a:t>
            </a:r>
            <a:r>
              <a:rPr lang="pl-PL" dirty="0" err="1"/>
              <a:t>tagiem</a:t>
            </a:r>
            <a:r>
              <a:rPr lang="pl-PL" dirty="0"/>
              <a:t>. 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FA5734-B4C5-32D3-CBC6-105EA0261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1573" r="12311" b="8346"/>
          <a:stretch/>
        </p:blipFill>
        <p:spPr>
          <a:xfrm>
            <a:off x="7270812" y="3223416"/>
            <a:ext cx="1864311" cy="27459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643EA9-E142-38B9-EC0A-A35AA2A5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"/>
          <a:stretch/>
        </p:blipFill>
        <p:spPr>
          <a:xfrm>
            <a:off x="2285409" y="3053919"/>
            <a:ext cx="3841071" cy="30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"/>
    </mc:Choice>
    <mc:Fallback>
      <p:transition spd="slow" advTm="18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A4938049-F66A-EA08-1997-133B1E4F1160}"/>
              </a:ext>
            </a:extLst>
          </p:cNvPr>
          <p:cNvSpPr/>
          <p:nvPr/>
        </p:nvSpPr>
        <p:spPr>
          <a:xfrm rot="10800000">
            <a:off x="2219417" y="6406902"/>
            <a:ext cx="1748901" cy="4220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D7C498-E7EE-1512-B2CA-152EA23C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Pomiary Ultradźwiękowe</a:t>
            </a:r>
          </a:p>
        </p:txBody>
      </p:sp>
      <p:pic>
        <p:nvPicPr>
          <p:cNvPr id="4" name="dipf-curve">
            <a:hlinkClick r:id="" action="ppaction://media"/>
            <a:extLst>
              <a:ext uri="{FF2B5EF4-FFF2-40B4-BE49-F238E27FC236}">
                <a16:creationId xmlns:a16="http://schemas.microsoft.com/office/drawing/2014/main" id="{708370FE-543A-90B4-80F4-32FCD7E9B314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825" y="1935163"/>
            <a:ext cx="7088188" cy="398780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ACA5E-3F6F-BB0D-00FC-9F2A0C0CF3EC}"/>
              </a:ext>
            </a:extLst>
          </p:cNvPr>
          <p:cNvSpPr txBox="1"/>
          <p:nvPr/>
        </p:nvSpPr>
        <p:spPr>
          <a:xfrm>
            <a:off x="7220505" y="1935332"/>
            <a:ext cx="4971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1" i="0" dirty="0">
                <a:effectLst/>
                <a:highlight>
                  <a:srgbClr val="FFFFFF"/>
                </a:highlight>
                <a:latin typeface="var(--h2_typography-font-family)"/>
              </a:rPr>
              <a:t>Ultradźwięki są uważane za pierwszą linię obrony w wykrywaniu defektów, które mogą prowadzić do awarii sprzętu.</a:t>
            </a: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Pierwsze oznaki zmiany stanu eksploatacyjnego środka trwałego są zwykle sygnalizowane w </a:t>
            </a:r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częstotliwościach ultradźwiękowych.</a:t>
            </a:r>
            <a:endParaRPr lang="pl-PL" b="0" i="0" dirty="0">
              <a:solidFill>
                <a:srgbClr val="747474"/>
              </a:solidFill>
              <a:effectLst/>
              <a:highlight>
                <a:srgbClr val="FFFFFF"/>
              </a:highlight>
              <a:latin typeface="PT Sans" panose="020B0503020203020204" pitchFamily="34" charset="-18"/>
            </a:endParaRP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Dopiero gdy aktywa osiągną </a:t>
            </a:r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poważniejszy etap pogorszenia się,</a:t>
            </a:r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 inne technologie monitorowania stanu aktywów zaczynają odgrywać rolę.</a:t>
            </a: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Dla planistów i planistów posiadanie najszerszego możliwego okna możliwości zamawiania części, planowania przestojów i przydzielania siły roboczej stanowi </a:t>
            </a:r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PT Sans" panose="020B0503020203020204" pitchFamily="34" charset="-18"/>
              </a:rPr>
              <a:t>ogromną zaletę.</a:t>
            </a:r>
            <a:endParaRPr lang="pl-PL" b="0" i="0" dirty="0">
              <a:solidFill>
                <a:srgbClr val="747474"/>
              </a:solidFill>
              <a:effectLst/>
              <a:highlight>
                <a:srgbClr val="FFFFFF"/>
              </a:highlight>
              <a:latin typeface="PT Sans" panose="020B0503020203020204" pitchFamily="34" charset="-18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1E933E-5868-8079-C6BE-4CC3E91E1931}"/>
              </a:ext>
            </a:extLst>
          </p:cNvPr>
          <p:cNvSpPr txBox="1"/>
          <p:nvPr/>
        </p:nvSpPr>
        <p:spPr>
          <a:xfrm>
            <a:off x="7640784" y="6459647"/>
            <a:ext cx="4663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Film ze strony - https://sdtultrasound.com/using-ultrasound/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A2E4F-E7D6-F331-2BC6-F4849DF8CB76}"/>
              </a:ext>
            </a:extLst>
          </p:cNvPr>
          <p:cNvSpPr txBox="1"/>
          <p:nvPr/>
        </p:nvSpPr>
        <p:spPr>
          <a:xfrm>
            <a:off x="2804753" y="6512004"/>
            <a:ext cx="44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Film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38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04"/>
    </mc:Choice>
    <mc:Fallback>
      <p:transition spd="slow" advTm="2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483" objId="4"/>
        <p14:triggerEvt type="onClick" time="1484" objId="4"/>
        <p14:stopEvt time="17524" objId="4"/>
        <p14:playEvt time="17525" objId="4"/>
        <p14:stopEvt time="29104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452756B-482C-6819-B32D-3E2C9A70687B}"/>
              </a:ext>
            </a:extLst>
          </p:cNvPr>
          <p:cNvSpPr txBox="1"/>
          <p:nvPr/>
        </p:nvSpPr>
        <p:spPr>
          <a:xfrm>
            <a:off x="792702" y="449971"/>
            <a:ext cx="110412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h2_typography-font-family)"/>
              </a:rPr>
              <a:t>Cztery wskaźniki stanu (4CI)</a:t>
            </a: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W świecie zarządzania stanem aktywów potrzebujesz niezawodnych danych, które będą informować Cię o stanie Twoich maszyn produkcyjnych.</a:t>
            </a: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Przed  </a:t>
            </a:r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4CI</a:t>
            </a:r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 inspektorzy USG analizowali trendy danych ultradźwiękowych w oparciu o pomiar pojedynczego decybeli wykonywany w dowolnym momencie. Wykonanie pomiaru w niewłaściwym czasie może spowodować, że wada</a:t>
            </a:r>
          </a:p>
          <a:p>
            <a:pPr algn="l"/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zostanie pominięta lub wzmocniona poza rzeczywistością.  </a:t>
            </a:r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4CI</a:t>
            </a:r>
            <a:r>
              <a:rPr lang="pl-PL" b="0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  umożliwia inspektorom ustawienie czasu akwizycji przed zarejestrowaniem pomiaru. Rezultatem jest bardziej reprezentatywny i dokładny zbiór danych.</a:t>
            </a:r>
          </a:p>
          <a:p>
            <a:pPr algn="l"/>
            <a:r>
              <a:rPr lang="pl-PL" b="1" i="0" dirty="0">
                <a:solidFill>
                  <a:srgbClr val="747474"/>
                </a:solidFill>
                <a:effectLst/>
                <a:highlight>
                  <a:srgbClr val="FFFFFF"/>
                </a:highlight>
                <a:latin typeface="var(--awb-text-font-family)"/>
              </a:rPr>
              <a:t>Monitorując te cztery liczby w rozwiązaniu ultradźwiękowym, możesz monitorować stan swojej placówki i przejść od programu konserwacji reaktywnej do podejścia pro aktywnego.</a:t>
            </a:r>
            <a:endParaRPr lang="pl-PL" b="0" i="0" dirty="0">
              <a:solidFill>
                <a:srgbClr val="747474"/>
              </a:solidFill>
              <a:effectLst/>
              <a:highlight>
                <a:srgbClr val="FFFFFF"/>
              </a:highlight>
              <a:latin typeface="var(--awb-text-font-family)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0C87766-1BBD-E816-47AB-F3BBE4E2685E}"/>
              </a:ext>
            </a:extLst>
          </p:cNvPr>
          <p:cNvSpPr txBox="1"/>
          <p:nvPr/>
        </p:nvSpPr>
        <p:spPr>
          <a:xfrm>
            <a:off x="255418" y="3144443"/>
            <a:ext cx="3036163" cy="313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Wskaźnik stanu 1</a:t>
            </a:r>
          </a:p>
          <a:p>
            <a:pPr algn="ctr"/>
            <a:r>
              <a:rPr lang="pl-PL" b="1" i="0" dirty="0">
                <a:solidFill>
                  <a:srgbClr val="005195"/>
                </a:solidFill>
                <a:effectLst/>
                <a:latin typeface="PT Sans" panose="020B0503020203020204" pitchFamily="34" charset="-18"/>
              </a:rPr>
              <a:t>Ogólnie RMS</a:t>
            </a:r>
          </a:p>
          <a:p>
            <a:pPr algn="ctr"/>
            <a:r>
              <a:rPr lang="pl-PL" b="0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Uśrednia całą przechwyconą próbkę i zwraca pojedynczą wartość RMS w decybelach. Ogólny współczynnik RMS służy do wyznaczania trendu stanu łożyska w całym jego cyklu życia.</a:t>
            </a:r>
          </a:p>
          <a:p>
            <a:pPr algn="ctr"/>
            <a:endParaRPr lang="pl-PL" b="0" i="0" dirty="0">
              <a:solidFill>
                <a:srgbClr val="747474"/>
              </a:solidFill>
              <a:effectLst/>
              <a:latin typeface="PT Sans" panose="020B0503020203020204" pitchFamily="34" charset="-18"/>
            </a:endParaRP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2FF13-A376-2203-36C1-2E158C66C7CB}"/>
              </a:ext>
            </a:extLst>
          </p:cNvPr>
          <p:cNvSpPr txBox="1"/>
          <p:nvPr/>
        </p:nvSpPr>
        <p:spPr>
          <a:xfrm>
            <a:off x="3363897" y="3144443"/>
            <a:ext cx="2732103" cy="313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Wskaźnik stanu 2</a:t>
            </a:r>
          </a:p>
          <a:p>
            <a:pPr algn="ctr"/>
            <a:r>
              <a:rPr lang="pl-PL" b="1" i="0" dirty="0">
                <a:solidFill>
                  <a:srgbClr val="005195"/>
                </a:solidFill>
                <a:effectLst/>
                <a:latin typeface="PT Sans" panose="020B0503020203020204" pitchFamily="34" charset="-18"/>
              </a:rPr>
              <a:t>Maksymalna wartość skuteczna</a:t>
            </a:r>
          </a:p>
          <a:p>
            <a:pPr algn="ctr"/>
            <a:r>
              <a:rPr lang="pl-PL" b="0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Najwyższy z podrzędnych wartości RMS obliczany co 250 ms. W porównaniu z RMS, służy do sprawdzenia, czy sygnał jest stabilny, czy też się zmienia.</a:t>
            </a:r>
          </a:p>
          <a:p>
            <a:pPr algn="ctr"/>
            <a:endParaRPr lang="pl-PL" b="0" i="0" dirty="0">
              <a:solidFill>
                <a:srgbClr val="747474"/>
              </a:solidFill>
              <a:effectLst/>
              <a:latin typeface="PT Sans" panose="020B0503020203020204" pitchFamily="34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7E4C7C-F22B-969B-7422-1BCD8D279D5A}"/>
              </a:ext>
            </a:extLst>
          </p:cNvPr>
          <p:cNvSpPr txBox="1"/>
          <p:nvPr/>
        </p:nvSpPr>
        <p:spPr>
          <a:xfrm>
            <a:off x="6240631" y="3149779"/>
            <a:ext cx="2732103" cy="313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Wskaźnik stanu 3</a:t>
            </a:r>
          </a:p>
          <a:p>
            <a:pPr algn="ctr"/>
            <a:r>
              <a:rPr lang="pl-PL" b="1" i="0" dirty="0">
                <a:solidFill>
                  <a:srgbClr val="005195"/>
                </a:solidFill>
                <a:effectLst/>
                <a:latin typeface="PT Sans" panose="020B0503020203020204" pitchFamily="34" charset="-18"/>
              </a:rPr>
              <a:t>Wartość szczytowa</a:t>
            </a:r>
          </a:p>
          <a:p>
            <a:pPr algn="ctr"/>
            <a:r>
              <a:rPr lang="pl-PL" b="0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Jest to maksymalna wartość chwilowa zarejestrowana podczas cyklu pomiarowego. Stosowany jest przede wszystkim do uderzeń wywołanych wczesnymi stadiami uszkodzeń łożysk i przekładni.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100BBF-269F-F87A-1694-450C3BD17D3C}"/>
              </a:ext>
            </a:extLst>
          </p:cNvPr>
          <p:cNvSpPr txBox="1"/>
          <p:nvPr/>
        </p:nvSpPr>
        <p:spPr>
          <a:xfrm>
            <a:off x="9117365" y="3149779"/>
            <a:ext cx="2950903" cy="313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Wskaźnik stanu 4</a:t>
            </a:r>
          </a:p>
          <a:p>
            <a:pPr algn="ctr"/>
            <a:r>
              <a:rPr lang="pl-PL" b="1" i="0" dirty="0">
                <a:solidFill>
                  <a:srgbClr val="005195"/>
                </a:solidFill>
                <a:effectLst/>
                <a:latin typeface="PT Sans" panose="020B0503020203020204" pitchFamily="34" charset="-18"/>
              </a:rPr>
              <a:t>Współczynnik szczytu</a:t>
            </a:r>
          </a:p>
          <a:p>
            <a:pPr algn="ctr"/>
            <a:r>
              <a:rPr lang="pl-PL" b="0" i="0" dirty="0">
                <a:solidFill>
                  <a:srgbClr val="747474"/>
                </a:solidFill>
                <a:effectLst/>
                <a:latin typeface="PT Sans" panose="020B0503020203020204" pitchFamily="34" charset="-18"/>
              </a:rPr>
              <a:t>Stosunek wartości szczytowej do wartości skutecznej. Przydatne jest oszacowanie ciężkości uszkodzeń łożysk i przekładni. Pomaga także przewidzieć pozostały użyteczny cykl życia.</a:t>
            </a:r>
          </a:p>
          <a:p>
            <a:pPr algn="ctr"/>
            <a:endParaRPr lang="pl-PL" b="0" i="0" dirty="0">
              <a:solidFill>
                <a:srgbClr val="747474"/>
              </a:solidFill>
              <a:effectLst/>
              <a:latin typeface="PT Sans" panose="020B0503020203020204" pitchFamily="34" charset="-1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07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32"/>
    </mc:Choice>
    <mc:Fallback>
      <p:transition spd="slow" advTm="33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447E7-BE76-E23B-40F4-595DD794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Urządzenie STD 270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98B5F2-EF0D-29F5-D2C9-8259568D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343935"/>
            <a:ext cx="103632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4"/>
    </mc:Choice>
    <mc:Fallback>
      <p:transition spd="slow" advTm="132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C2B52-8151-7E0D-ABC5-A7C9169C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Pomiary silników – Przykład z życia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534F71-1EC4-7024-BDAA-FB3C6C6E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26" y="2220336"/>
            <a:ext cx="2402968" cy="32527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E8AE082-6C7D-4CF1-81FF-CCD5C595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99" y="2220336"/>
            <a:ext cx="2441684" cy="32527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2108C13-3BAC-867C-711E-801FDD48C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603" y="2220336"/>
            <a:ext cx="2402968" cy="325428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9B1A8D0-81D1-A55E-CB79-A991B96A902E}"/>
              </a:ext>
            </a:extLst>
          </p:cNvPr>
          <p:cNvSpPr txBox="1"/>
          <p:nvPr/>
        </p:nvSpPr>
        <p:spPr>
          <a:xfrm>
            <a:off x="692458" y="5619565"/>
            <a:ext cx="25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Diagnostyka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D5A7D8A-E9D1-434E-B42B-87B4DD801D83}"/>
              </a:ext>
            </a:extLst>
          </p:cNvPr>
          <p:cNvSpPr txBox="1"/>
          <p:nvPr/>
        </p:nvSpPr>
        <p:spPr>
          <a:xfrm>
            <a:off x="4480799" y="5619565"/>
            <a:ext cx="244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 łożysk po demontażu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D2A9EF-32EA-AFE7-D1A5-C36A97C1602E}"/>
              </a:ext>
            </a:extLst>
          </p:cNvPr>
          <p:cNvSpPr txBox="1"/>
          <p:nvPr/>
        </p:nvSpPr>
        <p:spPr>
          <a:xfrm>
            <a:off x="8223603" y="5619565"/>
            <a:ext cx="240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Pomiar po wymianie łożysk</a:t>
            </a:r>
          </a:p>
        </p:txBody>
      </p:sp>
    </p:spTree>
    <p:extLst>
      <p:ext uri="{BB962C8B-B14F-4D97-AF65-F5344CB8AC3E}">
        <p14:creationId xmlns:p14="http://schemas.microsoft.com/office/powerpoint/2010/main" val="404710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12"/>
    </mc:Choice>
    <mc:Fallback>
      <p:transition spd="slow" advTm="137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AD2DBDB-EE98-1E3A-DD85-1C63D453F975}"/>
              </a:ext>
            </a:extLst>
          </p:cNvPr>
          <p:cNvSpPr/>
          <p:nvPr/>
        </p:nvSpPr>
        <p:spPr>
          <a:xfrm>
            <a:off x="221942" y="1047565"/>
            <a:ext cx="11842811" cy="1376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A1CE19-44F2-0EA5-6DA8-96F30A70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85" y="959834"/>
            <a:ext cx="3246059" cy="50902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B7AA230-EFD8-986D-B41C-0968AE9F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2" y="723090"/>
            <a:ext cx="6617502" cy="291987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33838FD-3C47-B988-283C-06C367271DFB}"/>
              </a:ext>
            </a:extLst>
          </p:cNvPr>
          <p:cNvSpPr txBox="1"/>
          <p:nvPr/>
        </p:nvSpPr>
        <p:spPr>
          <a:xfrm>
            <a:off x="514912" y="4012707"/>
            <a:ext cx="67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wyniki pomiarów.</a:t>
            </a:r>
          </a:p>
        </p:txBody>
      </p:sp>
    </p:spTree>
    <p:extLst>
      <p:ext uri="{BB962C8B-B14F-4D97-AF65-F5344CB8AC3E}">
        <p14:creationId xmlns:p14="http://schemas.microsoft.com/office/powerpoint/2010/main" val="270091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1"/>
    </mc:Choice>
    <mc:Fallback>
      <p:transition spd="slow" advTm="44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F8D5C4-6368-9BFE-D80B-BB1B0159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to ma działać 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D63E3-D00F-5E8A-3DC8-F08E71DD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58095"/>
          </a:xfrm>
        </p:spPr>
        <p:txBody>
          <a:bodyPr/>
          <a:lstStyle/>
          <a:p>
            <a:r>
              <a:rPr lang="pl-PL" dirty="0"/>
              <a:t>Firma Belmar wykonuje pomiary i generuje raport pomiarowy dołączamy zdjęcia i opis wraz z sugestiami, określamy stan aktualny będący bazą do dalszych pomiarów.</a:t>
            </a:r>
          </a:p>
          <a:p>
            <a:r>
              <a:rPr lang="pl-PL" dirty="0"/>
              <a:t>Po preferowanym </a:t>
            </a:r>
            <a:r>
              <a:rPr lang="pl-PL" dirty="0" err="1"/>
              <a:t>czaso</a:t>
            </a:r>
            <a:r>
              <a:rPr lang="pl-PL" dirty="0"/>
              <a:t>-okresie uzależnionym od państwa preferencji wykonujemy usługę ponownie. W ramach wykonywanego raportu porównujemy dane uzyskiwane z raportem bazowym. </a:t>
            </a:r>
          </a:p>
          <a:p>
            <a:r>
              <a:rPr lang="pl-PL" dirty="0"/>
              <a:t>Ogólne zasady badań łożysk tocznych STD mówi ,że: 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709C89-73BC-56C2-9431-70288C6F431D}"/>
              </a:ext>
            </a:extLst>
          </p:cNvPr>
          <p:cNvSpPr txBox="1"/>
          <p:nvPr/>
        </p:nvSpPr>
        <p:spPr>
          <a:xfrm>
            <a:off x="1720417" y="4003827"/>
            <a:ext cx="114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</a:t>
            </a:r>
            <a:br>
              <a:rPr lang="pl-PL" dirty="0"/>
            </a:br>
            <a:r>
              <a:rPr lang="pl-PL" dirty="0"/>
              <a:t>Bazowa </a:t>
            </a:r>
            <a:br>
              <a:rPr lang="pl-PL" dirty="0"/>
            </a:br>
            <a:r>
              <a:rPr lang="pl-PL" dirty="0" err="1"/>
              <a:t>dBV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E3F87A-515F-DCFC-51E6-E3B10E841DCE}"/>
              </a:ext>
            </a:extLst>
          </p:cNvPr>
          <p:cNvSpPr txBox="1"/>
          <p:nvPr/>
        </p:nvSpPr>
        <p:spPr>
          <a:xfrm>
            <a:off x="4245006" y="4003827"/>
            <a:ext cx="114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</a:t>
            </a:r>
            <a:br>
              <a:rPr lang="pl-PL" dirty="0"/>
            </a:br>
            <a:r>
              <a:rPr lang="pl-PL" dirty="0"/>
              <a:t>Bazowa </a:t>
            </a:r>
          </a:p>
          <a:p>
            <a:r>
              <a:rPr lang="pl-PL" dirty="0"/>
              <a:t>+ 8 </a:t>
            </a:r>
            <a:r>
              <a:rPr lang="pl-PL" dirty="0" err="1"/>
              <a:t>dBV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E8356D-41F7-CCA3-75DD-75811F40BFF5}"/>
              </a:ext>
            </a:extLst>
          </p:cNvPr>
          <p:cNvSpPr txBox="1"/>
          <p:nvPr/>
        </p:nvSpPr>
        <p:spPr>
          <a:xfrm>
            <a:off x="6769595" y="4003827"/>
            <a:ext cx="114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</a:t>
            </a:r>
            <a:br>
              <a:rPr lang="pl-PL" dirty="0"/>
            </a:br>
            <a:r>
              <a:rPr lang="pl-PL" dirty="0"/>
              <a:t>Bazowa</a:t>
            </a:r>
          </a:p>
          <a:p>
            <a:r>
              <a:rPr lang="pl-PL" dirty="0"/>
              <a:t> + 16 </a:t>
            </a:r>
            <a:r>
              <a:rPr lang="pl-PL" dirty="0" err="1"/>
              <a:t>dBV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8CA5DB2-3837-08CD-9A68-27BD49D283E5}"/>
              </a:ext>
            </a:extLst>
          </p:cNvPr>
          <p:cNvSpPr txBox="1"/>
          <p:nvPr/>
        </p:nvSpPr>
        <p:spPr>
          <a:xfrm>
            <a:off x="9414768" y="4003827"/>
            <a:ext cx="114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</a:t>
            </a:r>
            <a:br>
              <a:rPr lang="pl-PL" dirty="0"/>
            </a:br>
            <a:r>
              <a:rPr lang="pl-PL" dirty="0"/>
              <a:t>Bazowa </a:t>
            </a:r>
          </a:p>
          <a:p>
            <a:r>
              <a:rPr lang="pl-PL" dirty="0"/>
              <a:t>+ 20 </a:t>
            </a:r>
            <a:r>
              <a:rPr lang="pl-PL" dirty="0" err="1"/>
              <a:t>dBV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66B41C7-3C02-AC22-9FF8-0F7FEFCDA176}"/>
              </a:ext>
            </a:extLst>
          </p:cNvPr>
          <p:cNvSpPr txBox="1"/>
          <p:nvPr/>
        </p:nvSpPr>
        <p:spPr>
          <a:xfrm>
            <a:off x="3870670" y="5175682"/>
            <a:ext cx="165272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Smarowanie smarowniczek*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8F8D57-9C72-44B7-2BEE-0BF74A84EC29}"/>
              </a:ext>
            </a:extLst>
          </p:cNvPr>
          <p:cNvSpPr txBox="1"/>
          <p:nvPr/>
        </p:nvSpPr>
        <p:spPr>
          <a:xfrm>
            <a:off x="6515842" y="5078027"/>
            <a:ext cx="1652726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Zakup nowych łożysk i smarowanie smarowniczek*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51A55E-F950-0FF5-0436-83A7E9719938}"/>
              </a:ext>
            </a:extLst>
          </p:cNvPr>
          <p:cNvSpPr txBox="1"/>
          <p:nvPr/>
        </p:nvSpPr>
        <p:spPr>
          <a:xfrm>
            <a:off x="9161014" y="5175681"/>
            <a:ext cx="1652726" cy="6463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Bezwzględna wymiana łożysk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69A8A223-5902-AEE8-6B04-5EECD1FBC8C6}"/>
              </a:ext>
            </a:extLst>
          </p:cNvPr>
          <p:cNvSpPr/>
          <p:nvPr/>
        </p:nvSpPr>
        <p:spPr>
          <a:xfrm>
            <a:off x="3230179" y="4341179"/>
            <a:ext cx="648070" cy="399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4FC626D-13B0-D5BE-BDFC-1F43B74A488C}"/>
              </a:ext>
            </a:extLst>
          </p:cNvPr>
          <p:cNvSpPr/>
          <p:nvPr/>
        </p:nvSpPr>
        <p:spPr>
          <a:xfrm>
            <a:off x="5756982" y="4341179"/>
            <a:ext cx="648070" cy="399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E2F99816-C470-CB47-BA47-304CE0ED6AB7}"/>
              </a:ext>
            </a:extLst>
          </p:cNvPr>
          <p:cNvSpPr/>
          <p:nvPr/>
        </p:nvSpPr>
        <p:spPr>
          <a:xfrm>
            <a:off x="8340756" y="4341180"/>
            <a:ext cx="648070" cy="399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78800079-978F-A218-B75B-7C7505586D66}"/>
              </a:ext>
            </a:extLst>
          </p:cNvPr>
          <p:cNvSpPr/>
          <p:nvPr/>
        </p:nvSpPr>
        <p:spPr>
          <a:xfrm rot="12975877">
            <a:off x="2856950" y="5064759"/>
            <a:ext cx="648070" cy="399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11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32"/>
    </mc:Choice>
    <mc:Fallback>
      <p:transition spd="slow" advTm="19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A907F1-B27B-40F4-770A-46A9A537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Detekcja Nieszczelności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C45F2-3681-7E75-B798-2ABF2687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716" y="1845734"/>
            <a:ext cx="7941963" cy="1936152"/>
          </a:xfrm>
        </p:spPr>
        <p:txBody>
          <a:bodyPr>
            <a:normAutofit/>
          </a:bodyPr>
          <a:lstStyle/>
          <a:p>
            <a:r>
              <a:rPr lang="pl-PL" sz="1600" dirty="0"/>
              <a:t>Jest tak powszechnie spotykany w przemyśle, że często określa się go mianem czwartego źródła energii elektrycznej, wody i gazu. Spośród czterech, najwięcej energii zużywa sprężone powietrze.</a:t>
            </a:r>
          </a:p>
          <a:p>
            <a:r>
              <a:rPr lang="pl-PL" sz="1600" dirty="0"/>
              <a:t>Systemy sprężarek powietrza mogą znacznie różnić się rozmiarem, mocą i kosztem. Niezmienna pozostaje początkowa inwestycja w system sprężarkowy, która stanowi jedynie 25% związanych z nim wydatków w całym okresie jego użytkowania. Pozostałe 75% kosztów pochłania energia wykorzystywana do sprężania powietrza. Co naprawdę nasuwa pytanie… 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EC23C3-58EB-CAE2-D5C2-EF5919F6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4" y="2281561"/>
            <a:ext cx="2712525" cy="16437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B00128-F784-9DA0-3731-3C84DA2E2DFC}"/>
              </a:ext>
            </a:extLst>
          </p:cNvPr>
          <p:cNvSpPr txBox="1"/>
          <p:nvPr/>
        </p:nvSpPr>
        <p:spPr>
          <a:xfrm>
            <a:off x="3213715" y="3781886"/>
            <a:ext cx="794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Czemu tolerujemy nieszczelności ?</a:t>
            </a:r>
            <a:endParaRPr lang="pl-PL" sz="2000" b="1" dirty="0"/>
          </a:p>
          <a:p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D856FA-39AD-22BE-663F-50AAED19C61D}"/>
              </a:ext>
            </a:extLst>
          </p:cNvPr>
          <p:cNvSpPr txBox="1"/>
          <p:nvPr/>
        </p:nvSpPr>
        <p:spPr>
          <a:xfrm>
            <a:off x="3213715" y="4903082"/>
            <a:ext cx="755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Nasze urządzenie pozwala na wykrywanie wycieków  z odległości nawet do 90m – co ogranicza koszty inspekcji i pozwala oszczędzać czas. 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91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37"/>
    </mc:Choice>
    <mc:Fallback>
      <p:transition spd="slow" advTm="1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E0D59-1205-0024-5485-0832CE3D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sprężonego powietrza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D2608D-173E-5C4C-C4FC-6AE21EA5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87" y="1988876"/>
            <a:ext cx="4661933" cy="284531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63159C-3EBA-1CE5-6560-5EDCC6B9887F}"/>
              </a:ext>
            </a:extLst>
          </p:cNvPr>
          <p:cNvSpPr txBox="1"/>
          <p:nvPr/>
        </p:nvSpPr>
        <p:spPr>
          <a:xfrm>
            <a:off x="6554682" y="2139519"/>
            <a:ext cx="422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 kW to średniej wielkości sprężarka śrubowa.</a:t>
            </a:r>
            <a:br>
              <a:rPr lang="pl-PL" dirty="0"/>
            </a:br>
            <a:r>
              <a:rPr lang="pl-PL" dirty="0"/>
              <a:t>Czas pracy 16h x 300 dni = 4800 h w roku. </a:t>
            </a:r>
          </a:p>
          <a:p>
            <a:r>
              <a:rPr lang="pl-PL" dirty="0"/>
              <a:t>Koszt to ponad 50 tyś. zł rocznie przy założeniu 1kWh =&gt; 1 zł.</a:t>
            </a:r>
          </a:p>
          <a:p>
            <a:endParaRPr lang="pl-PL" dirty="0"/>
          </a:p>
          <a:p>
            <a:r>
              <a:rPr lang="pl-PL" dirty="0"/>
              <a:t>Produkując ok.  85m3/h sprężonego cały czas pracy.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8820F9D-B6BC-10D1-A410-0EBCBBE9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17" y="80198"/>
            <a:ext cx="1657162" cy="16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85B1012-7C20-40A4-6075-8888955A4971}"/>
              </a:ext>
            </a:extLst>
          </p:cNvPr>
          <p:cNvSpPr txBox="1"/>
          <p:nvPr/>
        </p:nvSpPr>
        <p:spPr>
          <a:xfrm>
            <a:off x="727969" y="5227468"/>
            <a:ext cx="880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Koszt jednego wycieku sprężonego powietrza w instalacji wynoszącego 7 bar, przez otwór o średnicy 0,4 mm traci się ok. 0,72 m3/h dla otworu 0,8 mm tracimy już 2,7 m3/h.**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541A2E1-1CD2-0A98-F1DE-316926ACB687}"/>
              </a:ext>
            </a:extLst>
          </p:cNvPr>
          <p:cNvSpPr txBox="1"/>
          <p:nvPr/>
        </p:nvSpPr>
        <p:spPr>
          <a:xfrm>
            <a:off x="7448365" y="6500803"/>
            <a:ext cx="451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*https://pneumatyka.eu/ile-kosztuje-sprezone-powietrze-w-twojej-firmie/</a:t>
            </a:r>
          </a:p>
          <a:p>
            <a:r>
              <a:rPr lang="pl-PL" sz="1000" dirty="0"/>
              <a:t>** </a:t>
            </a:r>
            <a:r>
              <a:rPr lang="pl-PL" sz="1000" dirty="0">
                <a:hlinkClick r:id="rId5"/>
              </a:rPr>
              <a:t>https://www.sprezarkownia.info.pl/2023/03/05/pomiar-przeplywu-powietrza/</a:t>
            </a:r>
            <a:endParaRPr lang="pl-PL" sz="1000" dirty="0"/>
          </a:p>
          <a:p>
            <a:endParaRPr lang="pl-PL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82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08"/>
    </mc:Choice>
    <mc:Fallback>
      <p:transition spd="slow" advTm="28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4.6|3|3.2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4.4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"/>
</p:tagLst>
</file>

<file path=ppt/theme/theme1.xml><?xml version="1.0" encoding="utf-8"?>
<a:theme xmlns:a="http://schemas.openxmlformats.org/drawingml/2006/main" name="1_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708</Words>
  <Application>Microsoft Office PowerPoint</Application>
  <PresentationFormat>Panoramiczny</PresentationFormat>
  <Paragraphs>62</Paragraphs>
  <Slides>10</Slides>
  <Notes>1</Notes>
  <HiddenSlides>0</HiddenSlides>
  <MMClips>2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var(--awb-text-font-family)</vt:lpstr>
      <vt:lpstr>var(--h2_typography-font-family)</vt:lpstr>
      <vt:lpstr>1_Retrospekcja</vt:lpstr>
      <vt:lpstr>Pomiary Ultradźwiękowe STD270 </vt:lpstr>
      <vt:lpstr>Pomiary Ultradźwiękowe</vt:lpstr>
      <vt:lpstr>Prezentacja programu PowerPoint</vt:lpstr>
      <vt:lpstr>Urządzenie STD 270</vt:lpstr>
      <vt:lpstr>Pomiary silników – Przykład z życia </vt:lpstr>
      <vt:lpstr>Prezentacja programu PowerPoint</vt:lpstr>
      <vt:lpstr>Jak to ma działać ? </vt:lpstr>
      <vt:lpstr>Detekcja Nieszczelności </vt:lpstr>
      <vt:lpstr>Koszty sprężonego powietrza</vt:lpstr>
      <vt:lpstr>Wykryta nieszczelność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Bielecki</dc:creator>
  <cp:lastModifiedBy>Konrad Bielecki</cp:lastModifiedBy>
  <cp:revision>3</cp:revision>
  <dcterms:created xsi:type="dcterms:W3CDTF">2024-06-05T12:14:48Z</dcterms:created>
  <dcterms:modified xsi:type="dcterms:W3CDTF">2024-06-06T06:44:53Z</dcterms:modified>
</cp:coreProperties>
</file>